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Average"/>
      <p:regular r:id="rId17"/>
    </p:embeddedFont>
    <p:embeddedFont>
      <p:font typeface="Oswald"/>
      <p:regular r:id="rId18"/>
      <p:bold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Average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Oswald-bold.fntdata"/><Relationship Id="rId6" Type="http://schemas.openxmlformats.org/officeDocument/2006/relationships/slide" Target="slides/slide1.xml"/><Relationship Id="rId18" Type="http://schemas.openxmlformats.org/officeDocument/2006/relationships/font" Target="fonts/Oswald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5cf9cb9c9c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35cf9cb9c9c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5cf9cb9c9c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5cf9cb9c9c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5cf9cb9c9c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5cf9cb9c9c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5cf9cb9c9c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5cf9cb9c9c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5cf9cb9c9c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5cf9cb9c9c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5cf9cb9c9c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5cf9cb9c9c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5cf9cb9c9c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5cf9cb9c9c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5cf9cb9c9c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5cf9cb9c9c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5cf9cb9c9c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5cf9cb9c9c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5cf9cb9c9c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5cf9cb9c9c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Relationship Id="rId4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g0ncalocunha.github.io/wizard_showdown/index.html" TargetMode="External"/><Relationship Id="rId4" Type="http://schemas.openxmlformats.org/officeDocument/2006/relationships/hyperlink" Target="https://diogozeca.github.io/Elemental_Clash/" TargetMode="External"/><Relationship Id="rId5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Relationship Id="rId4" Type="http://schemas.openxmlformats.org/officeDocument/2006/relationships/image" Target="../media/image16.png"/><Relationship Id="rId5" Type="http://schemas.openxmlformats.org/officeDocument/2006/relationships/image" Target="../media/image19.png"/><Relationship Id="rId6" Type="http://schemas.openxmlformats.org/officeDocument/2006/relationships/image" Target="../media/image23.png"/><Relationship Id="rId7" Type="http://schemas.openxmlformats.org/officeDocument/2006/relationships/image" Target="../media/image14.png"/><Relationship Id="rId8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2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0.png"/><Relationship Id="rId4" Type="http://schemas.openxmlformats.org/officeDocument/2006/relationships/image" Target="../media/image9.png"/><Relationship Id="rId5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Relationship Id="rId4" Type="http://schemas.openxmlformats.org/officeDocument/2006/relationships/image" Target="../media/image21.png"/><Relationship Id="rId5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739251" y="1149450"/>
            <a:ext cx="6413100" cy="142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Elemental Clash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5"/>
            <a:ext cx="7801500" cy="95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Diogo Silva-nMec: 108212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Introduction to Computer Graphics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2024/2025</a:t>
            </a:r>
            <a:endParaRPr/>
          </a:p>
        </p:txBody>
      </p:sp>
      <p:pic>
        <p:nvPicPr>
          <p:cNvPr id="61" name="Google Shape;61;p13" title="Elemental_Clash-DFjGezD9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28400" y="1051825"/>
            <a:ext cx="1892500" cy="1892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2"/>
          <p:cNvSpPr txBox="1"/>
          <p:nvPr>
            <p:ph type="title"/>
          </p:nvPr>
        </p:nvSpPr>
        <p:spPr>
          <a:xfrm>
            <a:off x="862600" y="478000"/>
            <a:ext cx="4693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PT" sz="3300"/>
              <a:t>Difficulties</a:t>
            </a:r>
            <a:endParaRPr sz="3300"/>
          </a:p>
        </p:txBody>
      </p:sp>
      <p:sp>
        <p:nvSpPr>
          <p:cNvPr id="138" name="Google Shape;138;p22"/>
          <p:cNvSpPr txBox="1"/>
          <p:nvPr>
            <p:ph idx="1" type="body"/>
          </p:nvPr>
        </p:nvSpPr>
        <p:spPr>
          <a:xfrm>
            <a:off x="488550" y="1397525"/>
            <a:ext cx="7184700" cy="12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- </a:t>
            </a:r>
            <a:r>
              <a:rPr b="1" lang="pt-PT" sz="1829"/>
              <a:t>Criação de Textos e Modelos 3D através de Canvas HTML, convertidos em THREE.Texture</a:t>
            </a:r>
            <a:endParaRPr b="1" sz="1829"/>
          </a:p>
          <a:p>
            <a:pPr indent="4572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b="1" lang="pt-PT" sz="1829"/>
              <a:t>[Texturas/Modelos muito pesados]</a:t>
            </a:r>
            <a:endParaRPr b="1" sz="1829"/>
          </a:p>
        </p:txBody>
      </p:sp>
      <p:pic>
        <p:nvPicPr>
          <p:cNvPr id="139" name="Google Shape;13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67400" y="2200900"/>
            <a:ext cx="2307276" cy="23370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40" name="Google Shape;14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85302" y="2679725"/>
            <a:ext cx="2816548" cy="13794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PT" sz="3300"/>
              <a:t>Conclusion</a:t>
            </a:r>
            <a:endParaRPr sz="3300"/>
          </a:p>
        </p:txBody>
      </p:sp>
      <p:sp>
        <p:nvSpPr>
          <p:cNvPr id="146" name="Google Shape;146;p23"/>
          <p:cNvSpPr txBox="1"/>
          <p:nvPr>
            <p:ph idx="1" type="body"/>
          </p:nvPr>
        </p:nvSpPr>
        <p:spPr>
          <a:xfrm>
            <a:off x="311700" y="974475"/>
            <a:ext cx="8520600" cy="384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Main Reference:      </a:t>
            </a:r>
            <a:r>
              <a:rPr lang="pt-PT" u="sng">
                <a:hlinkClick r:id="rId3"/>
              </a:rPr>
              <a:t>https://g0ncalocunha.github.io/wizard_showdown/index.html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13716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13716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13716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13716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PT" sz="1756" u="sng">
                <a:hlinkClick r:id="rId4"/>
              </a:rPr>
              <a:t>https://diogozeca.github.io/Elemental_Clash/</a:t>
            </a:r>
            <a:endParaRPr/>
          </a:p>
        </p:txBody>
      </p:sp>
      <p:pic>
        <p:nvPicPr>
          <p:cNvPr id="147" name="Google Shape;147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40800" y="1482725"/>
            <a:ext cx="4862403" cy="2469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652725" y="394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PT" sz="3300"/>
              <a:t>Main Ideas</a:t>
            </a:r>
            <a:endParaRPr sz="3300"/>
          </a:p>
        </p:txBody>
      </p:sp>
      <p:sp>
        <p:nvSpPr>
          <p:cNvPr id="67" name="Google Shape;67;p14"/>
          <p:cNvSpPr txBox="1"/>
          <p:nvPr>
            <p:ph idx="1" type="body"/>
          </p:nvPr>
        </p:nvSpPr>
        <p:spPr>
          <a:xfrm>
            <a:off x="311625" y="1326675"/>
            <a:ext cx="4351200" cy="27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PT"/>
              <a:t>-Rock-Paper-</a:t>
            </a:r>
            <a:r>
              <a:rPr lang="pt-PT"/>
              <a:t>Scissors Style mini-Game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PT"/>
              <a:t>- 3D Open World to Explore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PT"/>
              <a:t>        Using </a:t>
            </a:r>
            <a:r>
              <a:rPr b="1" lang="pt-PT"/>
              <a:t>Keyboard</a:t>
            </a:r>
            <a:r>
              <a:rPr lang="pt-PT"/>
              <a:t> and </a:t>
            </a:r>
            <a:r>
              <a:rPr b="1" lang="pt-PT"/>
              <a:t>Mouse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PT"/>
              <a:t>- Move freely through environment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PT"/>
              <a:t>- Interact with other characters</a:t>
            </a:r>
            <a:endParaRPr/>
          </a:p>
        </p:txBody>
      </p:sp>
      <p:pic>
        <p:nvPicPr>
          <p:cNvPr id="68" name="Google Shape;6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31949" y="1125350"/>
            <a:ext cx="3289124" cy="186137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69" name="Google Shape;69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46025" y="2778050"/>
            <a:ext cx="3247852" cy="183802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type="title"/>
          </p:nvPr>
        </p:nvSpPr>
        <p:spPr>
          <a:xfrm>
            <a:off x="749600" y="449750"/>
            <a:ext cx="411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PT" sz="3300"/>
              <a:t>Three.js</a:t>
            </a:r>
            <a:endParaRPr sz="3300"/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8325" y="1191225"/>
            <a:ext cx="2140975" cy="1082325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/>
          <p:cNvSpPr txBox="1"/>
          <p:nvPr>
            <p:ph idx="1" type="body"/>
          </p:nvPr>
        </p:nvSpPr>
        <p:spPr>
          <a:xfrm>
            <a:off x="5819775" y="1022450"/>
            <a:ext cx="2787000" cy="22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/>
              <a:t>Mini game</a:t>
            </a:r>
            <a:r>
              <a:rPr b="1" lang="pt-PT"/>
              <a:t>: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-miniGame.sj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-characters.js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/>
              <a:t>Ambient/</a:t>
            </a:r>
            <a:r>
              <a:rPr b="1" lang="pt-PT"/>
              <a:t>Physics</a:t>
            </a:r>
            <a:r>
              <a:rPr b="1" lang="pt-PT"/>
              <a:t>: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-lightning.js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-</a:t>
            </a:r>
            <a:r>
              <a:rPr lang="pt-PT"/>
              <a:t>physics</a:t>
            </a:r>
            <a:r>
              <a:rPr lang="pt-PT"/>
              <a:t>.js </a:t>
            </a:r>
            <a:endParaRPr/>
          </a:p>
        </p:txBody>
      </p:sp>
      <p:sp>
        <p:nvSpPr>
          <p:cNvPr id="77" name="Google Shape;77;p15"/>
          <p:cNvSpPr txBox="1"/>
          <p:nvPr>
            <p:ph idx="1" type="body"/>
          </p:nvPr>
        </p:nvSpPr>
        <p:spPr>
          <a:xfrm>
            <a:off x="3032775" y="1022450"/>
            <a:ext cx="2787000" cy="245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b="1" lang="pt-PT" sz="1829"/>
              <a:t>Load Dynamic Objects:</a:t>
            </a:r>
            <a:endParaRPr b="1" sz="1829"/>
          </a:p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pt-PT" sz="1829"/>
              <a:t>-sceneLoader.sj</a:t>
            </a:r>
            <a:endParaRPr sz="1829"/>
          </a:p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pt-PT" sz="1829"/>
              <a:t>-scene.js </a:t>
            </a:r>
            <a:endParaRPr sz="1829"/>
          </a:p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pt-PT" sz="1829"/>
              <a:t>-outsideScenery.js</a:t>
            </a:r>
            <a:endParaRPr sz="1829"/>
          </a:p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1829"/>
          </a:p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b="1" lang="pt-PT" sz="1829"/>
              <a:t>Game State:</a:t>
            </a:r>
            <a:endParaRPr b="1" sz="1829"/>
          </a:p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pt-PT" sz="1829"/>
              <a:t>-gameState.js</a:t>
            </a:r>
            <a:endParaRPr sz="1829"/>
          </a:p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pt-PT" sz="1829"/>
              <a:t>-gameManager.js </a:t>
            </a:r>
            <a:endParaRPr sz="1829"/>
          </a:p>
        </p:txBody>
      </p:sp>
      <p:sp>
        <p:nvSpPr>
          <p:cNvPr id="78" name="Google Shape;78;p15"/>
          <p:cNvSpPr txBox="1"/>
          <p:nvPr>
            <p:ph idx="1" type="body"/>
          </p:nvPr>
        </p:nvSpPr>
        <p:spPr>
          <a:xfrm>
            <a:off x="4766825" y="3390175"/>
            <a:ext cx="2787000" cy="117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45720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35"/>
              <a:buFont typeface="Arial"/>
              <a:buNone/>
            </a:pPr>
            <a:r>
              <a:rPr b="1" lang="pt-PT" sz="1829"/>
              <a:t>Player Navigation:</a:t>
            </a:r>
            <a:endParaRPr b="1" sz="1829"/>
          </a:p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35"/>
              <a:buFont typeface="Arial"/>
              <a:buNone/>
            </a:pPr>
            <a:r>
              <a:rPr b="1" lang="pt-PT" sz="1829"/>
              <a:t>-controls.js</a:t>
            </a:r>
            <a:endParaRPr b="1" sz="1829"/>
          </a:p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-config.js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title"/>
          </p:nvPr>
        </p:nvSpPr>
        <p:spPr>
          <a:xfrm>
            <a:off x="559975" y="3185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PT" sz="3300"/>
              <a:t>Models and Textures</a:t>
            </a:r>
            <a:endParaRPr sz="3300"/>
          </a:p>
        </p:txBody>
      </p:sp>
      <p:pic>
        <p:nvPicPr>
          <p:cNvPr id="84" name="Google Shape;8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800" y="1381875"/>
            <a:ext cx="1477774" cy="13606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85" name="Google Shape;8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04450" y="2395850"/>
            <a:ext cx="2315451" cy="17822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86" name="Google Shape;86;p16"/>
          <p:cNvSpPr txBox="1"/>
          <p:nvPr>
            <p:ph idx="1" type="body"/>
          </p:nvPr>
        </p:nvSpPr>
        <p:spPr>
          <a:xfrm>
            <a:off x="1340775" y="1086750"/>
            <a:ext cx="2217600" cy="12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b="1" lang="pt-PT" sz="1829"/>
              <a:t>Wall Torch</a:t>
            </a:r>
            <a:endParaRPr b="1" sz="1829"/>
          </a:p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b="1" lang="pt-PT" sz="1829"/>
              <a:t>Rocks</a:t>
            </a:r>
            <a:endParaRPr b="1" sz="1829"/>
          </a:p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b="1" lang="pt-PT" sz="1829"/>
              <a:t>Table</a:t>
            </a:r>
            <a:endParaRPr b="1" sz="1829"/>
          </a:p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b="1" lang="pt-PT" sz="1829"/>
              <a:t>Characters</a:t>
            </a:r>
            <a:endParaRPr b="1" sz="1829"/>
          </a:p>
        </p:txBody>
      </p:sp>
      <p:pic>
        <p:nvPicPr>
          <p:cNvPr id="87" name="Google Shape;87;p16"/>
          <p:cNvPicPr preferRelativeResize="0"/>
          <p:nvPr/>
        </p:nvPicPr>
        <p:blipFill rotWithShape="1">
          <a:blip r:embed="rId5">
            <a:alphaModFix/>
          </a:blip>
          <a:srcRect b="17334" l="0" r="12694" t="0"/>
          <a:stretch/>
        </p:blipFill>
        <p:spPr>
          <a:xfrm>
            <a:off x="3185450" y="1297275"/>
            <a:ext cx="1915899" cy="13962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88" name="Google Shape;88;p16"/>
          <p:cNvPicPr preferRelativeResize="0"/>
          <p:nvPr/>
        </p:nvPicPr>
        <p:blipFill rotWithShape="1">
          <a:blip r:embed="rId6">
            <a:alphaModFix/>
          </a:blip>
          <a:srcRect b="4478" l="17913" r="11310" t="4487"/>
          <a:stretch/>
        </p:blipFill>
        <p:spPr>
          <a:xfrm>
            <a:off x="5361475" y="2226775"/>
            <a:ext cx="1355999" cy="1981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89" name="Google Shape;89;p16"/>
          <p:cNvSpPr txBox="1"/>
          <p:nvPr>
            <p:ph idx="1" type="body"/>
          </p:nvPr>
        </p:nvSpPr>
        <p:spPr>
          <a:xfrm>
            <a:off x="5999600" y="1231675"/>
            <a:ext cx="2217600" cy="12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b="1" lang="pt-PT" sz="1829"/>
              <a:t>Ground</a:t>
            </a:r>
            <a:endParaRPr b="1" sz="1829"/>
          </a:p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b="1" lang="pt-PT" sz="1829"/>
              <a:t>floor</a:t>
            </a:r>
            <a:endParaRPr b="1" sz="1829"/>
          </a:p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b="1" lang="pt-PT" sz="1829"/>
              <a:t>Walls</a:t>
            </a:r>
            <a:endParaRPr b="1" sz="1829"/>
          </a:p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b="1" lang="pt-PT" sz="1829"/>
              <a:t>Moon</a:t>
            </a:r>
            <a:endParaRPr b="1" sz="1829"/>
          </a:p>
        </p:txBody>
      </p:sp>
      <p:pic>
        <p:nvPicPr>
          <p:cNvPr id="90" name="Google Shape;90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651599" y="1955087"/>
            <a:ext cx="1335274" cy="1958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91" name="Google Shape;91;p16"/>
          <p:cNvPicPr preferRelativeResize="0"/>
          <p:nvPr/>
        </p:nvPicPr>
        <p:blipFill rotWithShape="1">
          <a:blip r:embed="rId8">
            <a:alphaModFix/>
          </a:blip>
          <a:srcRect b="18544" l="24524" r="18400" t="18613"/>
          <a:stretch/>
        </p:blipFill>
        <p:spPr>
          <a:xfrm>
            <a:off x="6640575" y="3621050"/>
            <a:ext cx="1422799" cy="11336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/>
          <p:nvPr>
            <p:ph type="title"/>
          </p:nvPr>
        </p:nvSpPr>
        <p:spPr>
          <a:xfrm>
            <a:off x="466275" y="298600"/>
            <a:ext cx="431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PT" sz="3300"/>
              <a:t>Organization</a:t>
            </a:r>
            <a:endParaRPr sz="3300"/>
          </a:p>
        </p:txBody>
      </p:sp>
      <p:pic>
        <p:nvPicPr>
          <p:cNvPr id="97" name="Google Shape;9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5028" y="1124250"/>
            <a:ext cx="1638325" cy="3248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98" name="Google Shape;98;p17"/>
          <p:cNvSpPr txBox="1"/>
          <p:nvPr>
            <p:ph idx="1" type="body"/>
          </p:nvPr>
        </p:nvSpPr>
        <p:spPr>
          <a:xfrm>
            <a:off x="2376725" y="926300"/>
            <a:ext cx="3244500" cy="364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THREE.Scene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├── Environment (scene.js + sceneLoader.js)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createTilesFloor()        	← sceneLoader.js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createWallEnvironment()   	← sceneLoader.js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createMetalCeiling()      	← sceneLoader.js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└── createTable()              	← sceneLoader.js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├── Outside Scenery (outsidescenery.js)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createOutsideScenery()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createRocks()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addClouds()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</a:t>
            </a:r>
            <a:r>
              <a:rPr b="1" lang="pt-PT" sz="830"/>
              <a:t>create Moon</a:t>
            </a:r>
            <a:r>
              <a:rPr b="1" lang="pt-PT" sz="830"/>
              <a:t>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└── updateMoonBillboard()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├── Lighting (lighting.js)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setupBaseLighting()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addWallTorches()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└── updateTorchLights()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├── Characters (characters.js)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setupCharacters()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animateCharacter()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└── getCharacters()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├── Player Controls (controls.js)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initControls()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updateMovement()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b="1" lang="pt-PT" sz="830"/>
              <a:t>│   └── updateCameraRotation()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……</a:t>
            </a:r>
            <a:endParaRPr b="1" sz="830"/>
          </a:p>
        </p:txBody>
      </p:sp>
      <p:sp>
        <p:nvSpPr>
          <p:cNvPr id="99" name="Google Shape;99;p17"/>
          <p:cNvSpPr txBox="1"/>
          <p:nvPr>
            <p:ph idx="1" type="body"/>
          </p:nvPr>
        </p:nvSpPr>
        <p:spPr>
          <a:xfrm>
            <a:off x="5541200" y="716750"/>
            <a:ext cx="3499800" cy="431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….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├── Game UI &amp; Overlays (scene.js, miniGame.js)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createTextTexture()                  	                     ← scene.js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updateFloatingText()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createSimpleVictoryDisplay()         	     ← miniGame.js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createVictoryOverlayWithCountdown()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└── showDefeatOverlay()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├── Mini-Game Logic (miniGame.js)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initGame()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makeChoice()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determineWinner()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└── resetGame()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├── Game Flow Manager (gameManager.js)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registerMiniGame()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registerExitGame()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└── </a:t>
            </a:r>
            <a:r>
              <a:rPr b="1" lang="pt-PT" sz="830"/>
              <a:t>startMiniGame</a:t>
            </a:r>
            <a:r>
              <a:rPr b="1" lang="pt-PT" sz="830"/>
              <a:t>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├── Game Logic and Transitions (game.js)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startGame()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updateCameraTransition()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└── startVictoryTransition()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├── Game State (gameState.js)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checkTableProximity()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updateGameLighting()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└── onRoomEntry()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└── Physics (physics.js)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	├── setTableReference()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	├── isCollidingWithWalls()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	└── isInDoorway()</a:t>
            </a:r>
            <a:endParaRPr b="1" sz="83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8"/>
          <p:cNvSpPr txBox="1"/>
          <p:nvPr>
            <p:ph type="title"/>
          </p:nvPr>
        </p:nvSpPr>
        <p:spPr>
          <a:xfrm>
            <a:off x="349175" y="435650"/>
            <a:ext cx="5525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PT" sz="3300"/>
              <a:t>Animations</a:t>
            </a:r>
            <a:endParaRPr sz="3300"/>
          </a:p>
        </p:txBody>
      </p:sp>
      <p:pic>
        <p:nvPicPr>
          <p:cNvPr id="105" name="Google Shape;10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5202" y="593552"/>
            <a:ext cx="4966799" cy="160547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06" name="Google Shape;10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67291" y="2377950"/>
            <a:ext cx="3542623" cy="14972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07" name="Google Shape;107;p18"/>
          <p:cNvSpPr txBox="1"/>
          <p:nvPr>
            <p:ph idx="1" type="body"/>
          </p:nvPr>
        </p:nvSpPr>
        <p:spPr>
          <a:xfrm>
            <a:off x="349175" y="1191275"/>
            <a:ext cx="2711400" cy="172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Character:</a:t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- bobAnimation()</a:t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- thinkingAnimation()</a:t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- tiltAnimation()</a:t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- jumpSpinAnimation()</a:t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- slumpAnimation()</a:t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29"/>
          </a:p>
        </p:txBody>
      </p:sp>
      <p:sp>
        <p:nvSpPr>
          <p:cNvPr id="108" name="Google Shape;108;p18"/>
          <p:cNvSpPr txBox="1"/>
          <p:nvPr>
            <p:ph idx="1" type="body"/>
          </p:nvPr>
        </p:nvSpPr>
        <p:spPr>
          <a:xfrm>
            <a:off x="443800" y="2883350"/>
            <a:ext cx="2711400" cy="15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miniGame</a:t>
            </a:r>
            <a:r>
              <a:rPr b="1" lang="pt-PT" sz="1829"/>
              <a:t>:</a:t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- </a:t>
            </a:r>
            <a:r>
              <a:rPr b="1" lang="pt-PT" sz="1829"/>
              <a:t>updateCard()</a:t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- </a:t>
            </a:r>
            <a:r>
              <a:rPr b="1" lang="pt-PT" sz="1829"/>
              <a:t>makeChoice()</a:t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- </a:t>
            </a:r>
            <a:r>
              <a:rPr b="1" lang="pt-PT" sz="1829"/>
              <a:t>startVictorySequence()</a:t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- </a:t>
            </a:r>
            <a:r>
              <a:rPr b="1" lang="pt-PT" sz="1829"/>
              <a:t>showDefeatOverlay()</a:t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29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9"/>
          <p:cNvSpPr txBox="1"/>
          <p:nvPr>
            <p:ph type="title"/>
          </p:nvPr>
        </p:nvSpPr>
        <p:spPr>
          <a:xfrm>
            <a:off x="415275" y="4497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PT" sz="3300"/>
              <a:t>Animations</a:t>
            </a:r>
            <a:endParaRPr sz="3300"/>
          </a:p>
        </p:txBody>
      </p:sp>
      <p:sp>
        <p:nvSpPr>
          <p:cNvPr id="114" name="Google Shape;114;p19"/>
          <p:cNvSpPr txBox="1"/>
          <p:nvPr>
            <p:ph idx="1" type="body"/>
          </p:nvPr>
        </p:nvSpPr>
        <p:spPr>
          <a:xfrm>
            <a:off x="269100" y="2029375"/>
            <a:ext cx="3469500" cy="138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outsideScenery</a:t>
            </a:r>
            <a:r>
              <a:rPr b="1" lang="pt-PT" sz="1829"/>
              <a:t>:</a:t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- </a:t>
            </a:r>
            <a:r>
              <a:rPr b="1" lang="pt-PT" sz="1829"/>
              <a:t>animateClouds()</a:t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- </a:t>
            </a:r>
            <a:r>
              <a:rPr b="1" lang="pt-PT" sz="1829"/>
              <a:t>updateMoonBillboard()</a:t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- updateFloatingText()</a:t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29"/>
          </a:p>
        </p:txBody>
      </p:sp>
      <p:pic>
        <p:nvPicPr>
          <p:cNvPr id="115" name="Google Shape;115;p19"/>
          <p:cNvPicPr preferRelativeResize="0"/>
          <p:nvPr/>
        </p:nvPicPr>
        <p:blipFill rotWithShape="1">
          <a:blip r:embed="rId3">
            <a:alphaModFix/>
          </a:blip>
          <a:srcRect b="0" l="5482" r="0" t="0"/>
          <a:stretch/>
        </p:blipFill>
        <p:spPr>
          <a:xfrm>
            <a:off x="3074700" y="1113100"/>
            <a:ext cx="5664927" cy="29880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 txBox="1"/>
          <p:nvPr>
            <p:ph type="title"/>
          </p:nvPr>
        </p:nvSpPr>
        <p:spPr>
          <a:xfrm>
            <a:off x="500050" y="4167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PT" sz="3300"/>
              <a:t>Lightning</a:t>
            </a:r>
            <a:endParaRPr sz="3300"/>
          </a:p>
        </p:txBody>
      </p:sp>
      <p:pic>
        <p:nvPicPr>
          <p:cNvPr id="121" name="Google Shape;12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124" y="1836350"/>
            <a:ext cx="2726699" cy="290522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22" name="Google Shape;12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67524" y="541975"/>
            <a:ext cx="1394075" cy="26834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23" name="Google Shape;123;p20"/>
          <p:cNvPicPr preferRelativeResize="0"/>
          <p:nvPr/>
        </p:nvPicPr>
        <p:blipFill rotWithShape="1">
          <a:blip r:embed="rId5">
            <a:alphaModFix/>
          </a:blip>
          <a:srcRect b="22642" l="0" r="0" t="0"/>
          <a:stretch/>
        </p:blipFill>
        <p:spPr>
          <a:xfrm>
            <a:off x="4029200" y="3098225"/>
            <a:ext cx="857600" cy="15585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24" name="Google Shape;124;p20"/>
          <p:cNvSpPr txBox="1"/>
          <p:nvPr>
            <p:ph idx="1" type="body"/>
          </p:nvPr>
        </p:nvSpPr>
        <p:spPr>
          <a:xfrm>
            <a:off x="5330800" y="1544275"/>
            <a:ext cx="3450600" cy="15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- THREE.AmbientLight</a:t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- THREE.PointLight</a:t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updateTorchLights()</a:t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- updateMoonBillboard()</a:t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29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1"/>
          <p:cNvSpPr txBox="1"/>
          <p:nvPr>
            <p:ph type="title"/>
          </p:nvPr>
        </p:nvSpPr>
        <p:spPr>
          <a:xfrm>
            <a:off x="372900" y="2990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PT" sz="3300"/>
              <a:t>User Interaction</a:t>
            </a:r>
            <a:endParaRPr sz="3300"/>
          </a:p>
        </p:txBody>
      </p:sp>
      <p:pic>
        <p:nvPicPr>
          <p:cNvPr id="130" name="Google Shape;13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3425" y="1713900"/>
            <a:ext cx="2806799" cy="26792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31" name="Google Shape;13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29151" y="672925"/>
            <a:ext cx="3150051" cy="27784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32" name="Google Shape;132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32551" y="2485925"/>
            <a:ext cx="2692775" cy="222787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